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28" r:id="rId1"/>
  </p:sldMasterIdLst>
  <p:notesMasterIdLst>
    <p:notesMasterId r:id="rId18"/>
  </p:notesMasterIdLst>
  <p:handoutMasterIdLst>
    <p:handoutMasterId r:id="rId19"/>
  </p:handoutMasterIdLst>
  <p:sldIdLst>
    <p:sldId id="317" r:id="rId2"/>
    <p:sldId id="531" r:id="rId3"/>
    <p:sldId id="565" r:id="rId4"/>
    <p:sldId id="566" r:id="rId5"/>
    <p:sldId id="567" r:id="rId6"/>
    <p:sldId id="569" r:id="rId7"/>
    <p:sldId id="572" r:id="rId8"/>
    <p:sldId id="570" r:id="rId9"/>
    <p:sldId id="575" r:id="rId10"/>
    <p:sldId id="576" r:id="rId11"/>
    <p:sldId id="573" r:id="rId12"/>
    <p:sldId id="571" r:id="rId13"/>
    <p:sldId id="568" r:id="rId14"/>
    <p:sldId id="540" r:id="rId15"/>
    <p:sldId id="550" r:id="rId16"/>
    <p:sldId id="27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yiran" initials="wy" lastIdx="1" clrIdx="0">
    <p:extLst>
      <p:ext uri="{19B8F6BF-5375-455C-9EA6-DF929625EA0E}">
        <p15:presenceInfo xmlns:p15="http://schemas.microsoft.com/office/powerpoint/2012/main" userId="95d3e3ec2ec7e6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C92C0"/>
    <a:srgbClr val="98B2D3"/>
    <a:srgbClr val="48A2A0"/>
    <a:srgbClr val="F2D480"/>
    <a:srgbClr val="CCCCFF"/>
    <a:srgbClr val="ABD0EA"/>
    <a:srgbClr val="B9B7D8"/>
    <a:srgbClr val="B2D28E"/>
    <a:srgbClr val="7FB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87651" autoAdjust="0"/>
  </p:normalViewPr>
  <p:slideViewPr>
    <p:cSldViewPr snapToGrid="0" showGuides="1">
      <p:cViewPr varScale="1">
        <p:scale>
          <a:sx n="67" d="100"/>
          <a:sy n="67" d="100"/>
        </p:scale>
        <p:origin x="588" y="3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492"/>
    </p:cViewPr>
  </p:sorterViewPr>
  <p:notesViewPr>
    <p:cSldViewPr snapToGrid="0">
      <p:cViewPr varScale="1">
        <p:scale>
          <a:sx n="51" d="100"/>
          <a:sy n="51" d="100"/>
        </p:scale>
        <p:origin x="269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86C38-A0ED-435B-8690-7450415BFBA4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F1E0-A2A3-4143-9200-3AC01D4C02A9}" type="slidenum">
              <a:rPr lang="zh-CN" altLang="en-US" smtClean="0"/>
              <a:t>‹#›</a:t>
            </a:fld>
            <a:fld id="{5076A344-CCE6-4BC9-BED9-4E1F6EEA820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22310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30T05:59:55.80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1,'796'0,"-779"1,0 1,0 0,17 5,-14-2,34 3,212-6,-136-4,-103 4,0 0,0 2,0 1,35 12,-5 3,-42-14,0 0,1-1,0-1,0 0,23 2,226-5,-122-3,1381 2,-1497-2,0 0,28-7,-25 3,42-1,416 6,-235 2,345-1,-561-1,57-12,25 0,348 12,-225 2,164-1,-367-1,58-12,28 0,315 12,-210 2,-72 13,-22-1,408-11,-280-4,-206 1,68 3,-117 0,-1 0,1 0,-1 1,0 0,0 0,0 1,0 0,-1 1,10 6,-6-3,1-1,17 8,-12-9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30T06:00:16.73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62,'94'2,"104"-5,-142-9,-3 0,17-2,-51 9,1 1,27-2,182 5,-114 2,-93 0,-1 2,43 9,-13-1,-39-8,0 1,0 0,0 1,-1 0,17 10,-14-7,-1-1,1-1,16 6,-15-9,-1 0,24 1,-28-4,-1 0,1 1,-1 1,0-1,0 2,0-1,0 1,16 8,-16-6,1-1,0 1,0-1,0-1,0 0,1 0,18 1,-8-2,0-1,42-5,0-8,-46 8,0 0,21-1,19 4,-39 1,0 0,0-1,0-1,27-6,-23 3,0 1,39-2,-24 4,-24-1,0 0,1 0,-1-1,17-8,-16 6,1 1,0 0,17-2,20 2,-1 2,66 5,-19 1,-69-3,0-1,0-1,53-11,-45 6,0 3,-1 1,2 1,44 5,-5-1,-53-3,-18 0,1 1,-1-1,1 1,-1 1,1-1,-1 1,0 0,1 1,-1-1,0 1,0 0,11 6,-9-3,-1 0,2-1,-1 1,0-2,1 1,0-1,-1-1,1 0,17 3,2-3,52-3,-48-1,32 3,-56 1,0-1,0 1,-1 0,1 1,-1 0,0 0,11 7,-10-6,-1 0,1 0,0-1,0 0,1 0,8 1,29 1,1-3,59-4,-16-1,386 3,-459 1,0 1,0 1,17 4,-14-2,34 2,97-5,-91-3,-56 1,0 0,-1 0,1 0,-1-1,1 0,-1 1,5-3,-7 3,0-1,0 1,0-1,0 1,-1-1,1 0,0 0,0 0,0 1,-1-1,1 0,0 0,-1 0,1 0,-1 0,1 0,-1 0,1 0,-1-1,0 1,1 0,-1 0,0 0,0 0,0 0,0-1,0 0,-2-24,1 18,0 0,1 0,0 0,2-14,-1 19,-1 1,1 0,0-1,0 1,0 0,0-1,0 1,0 0,1 0,-1 0,1 0,-1 0,1 0,0 1,0-1,0 1,0-1,0 1,0-1,3 0,1 0,0-1,0 1,0 1,1-1,-1 1,0 0,1 1,-1 0,1 0,12 1,6 3,36 11,-17-4,-28-8,0 0,-1 1,1 1,-1 0,0 2,-1-1,17 11,-24-12,-1-2,0 1,1-1,0 0,-1 0,1-1,0 0,13 3,0-3,36 0,-38-2,-1 1,0 0,30 7,-25-4,32 4,-34-6,0 1,22 6,-25-3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43950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4E5670-B3BF-41CC-A9C7-1D1BAFA336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92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542BC4-5A4E-4A9A-B098-467AC2A761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47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757F-7AA9-4304-92AF-CBFA0B791A9D}" type="datetime1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449E73-E686-464E-B45E-6CD4963F1DB8}" type="slidenum">
              <a:rPr lang="zh-CN" altLang="en-US" smtClean="0"/>
              <a:pPr/>
              <a:t>‹#›</a:t>
            </a:fld>
            <a:fld id="{97C0420D-CE7B-4024-9E18-8410E096E31B}" type="slidenum">
              <a:rPr lang="zh-CN" altLang="en-US" smtClean="0"/>
              <a:pPr/>
              <a:t>‹#›</a:t>
            </a:fld>
            <a:r>
              <a:rPr lang="en-US" altLang="zh-CN" dirty="0"/>
              <a:t>2021/9/17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46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F61-964A-43EA-A80D-B631D3FA1C30}" type="datetime1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E4148E-9D28-4FA7-B84F-190224B7CEB3}" type="slidenum">
              <a:rPr lang="zh-CN" altLang="en-US" smtClean="0"/>
              <a:pPr/>
              <a:t>‹#›</a:t>
            </a:fld>
            <a:fld id="{156A1834-01DD-4B53-B415-5ACDE13573D5}" type="slidenum">
              <a:rPr lang="zh-CN" altLang="en-US" smtClean="0"/>
              <a:pPr/>
              <a:t>‹#›</a:t>
            </a:fld>
            <a:r>
              <a:rPr lang="en-US" altLang="zh-CN" dirty="0"/>
              <a:t>2021/9/17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47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49DDB-0FD2-4D4D-B5ED-864EC013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1971FE-9DB1-42D3-B56E-B68430163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D6D2-DE43-4CCE-9244-DE99564DCE17}" type="datetime1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BAD4A7-E581-4454-8956-E677268A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A65310-C796-4B9B-BC55-F449D805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B9F-4B59-4B4E-A7C2-F1715655E095}" type="slidenum">
              <a:rPr lang="zh-CN" altLang="en-US" smtClean="0"/>
              <a:pPr/>
              <a:t>‹#›</a:t>
            </a:fld>
            <a:fld id="{79A28F3F-A250-4CF7-B369-B61073D05296}" type="slidenum">
              <a:rPr lang="zh-CN" altLang="en-US" smtClean="0"/>
              <a:pPr/>
              <a:t>‹#›</a:t>
            </a:fld>
            <a:r>
              <a:rPr lang="en-US" altLang="zh-CN"/>
              <a:t>2021/9/17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79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5FD3DB-F1C9-4F8C-A756-10CF282DC942}"/>
              </a:ext>
            </a:extLst>
          </p:cNvPr>
          <p:cNvSpPr txBox="1"/>
          <p:nvPr userDrawn="1"/>
        </p:nvSpPr>
        <p:spPr>
          <a:xfrm>
            <a:off x="11698384" y="6487454"/>
            <a:ext cx="850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995C18-47A2-4E7B-82DB-62625472B142}" type="slidenum">
              <a:rPr lang="zh-CN" altLang="en-US" sz="2400" b="0" smtClean="0"/>
              <a:t>‹#›</a:t>
            </a:fld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79354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ED6D2-DE43-4CCE-9244-DE99564DCE17}" type="datetime1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CCB9F-4B59-4B4E-A7C2-F1715655E095}" type="slidenum">
              <a:rPr lang="zh-CN" altLang="en-US" smtClean="0"/>
              <a:pPr/>
              <a:t>‹#›</a:t>
            </a:fld>
            <a:fld id="{79A28F3F-A250-4CF7-B369-B61073D05296}" type="slidenum">
              <a:rPr lang="zh-CN" altLang="en-US" smtClean="0"/>
              <a:pPr/>
              <a:t>‹#›</a:t>
            </a:fld>
            <a:r>
              <a:rPr lang="en-US" altLang="zh-CN" dirty="0"/>
              <a:t>2021/9/17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88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30" r:id="rId2"/>
    <p:sldLayoutId id="2147484951" r:id="rId3"/>
    <p:sldLayoutId id="2147484950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0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0374" y="4533141"/>
            <a:ext cx="3903633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48A2A0"/>
                </a:solidFill>
              </a:rPr>
              <a:t>汇报人</a:t>
            </a:r>
            <a:r>
              <a:rPr lang="en-US" altLang="zh-CN" sz="3200" dirty="0">
                <a:solidFill>
                  <a:srgbClr val="48A2A0"/>
                </a:solidFill>
              </a:rPr>
              <a:t>:       </a:t>
            </a:r>
            <a:r>
              <a:rPr lang="zh-CN" altLang="en-US" sz="3200" b="1" dirty="0">
                <a:solidFill>
                  <a:srgbClr val="48A2A0"/>
                </a:solidFill>
              </a:rPr>
              <a:t>王屹然</a:t>
            </a:r>
            <a:endParaRPr lang="en-US" altLang="zh-CN" sz="3200" b="1" dirty="0">
              <a:solidFill>
                <a:srgbClr val="48A2A0"/>
              </a:solidFill>
            </a:endParaRPr>
          </a:p>
          <a:p>
            <a:r>
              <a:rPr lang="zh-CN" altLang="en-US" sz="3200" dirty="0">
                <a:solidFill>
                  <a:srgbClr val="48A2A0"/>
                </a:solidFill>
              </a:rPr>
              <a:t>汇报时间：</a:t>
            </a:r>
            <a:r>
              <a:rPr lang="en-US" altLang="zh-CN" sz="3200" dirty="0">
                <a:solidFill>
                  <a:srgbClr val="48A2A0"/>
                </a:solidFill>
              </a:rPr>
              <a:t>2022.1.30</a:t>
            </a:r>
            <a:endParaRPr lang="zh-CN" altLang="en-US" sz="3200" dirty="0">
              <a:solidFill>
                <a:srgbClr val="48A2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374" y="1436659"/>
            <a:ext cx="47960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学习汇报</a:t>
            </a:r>
            <a:endParaRPr lang="zh-CN" altLang="en-US" sz="6600" dirty="0"/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6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4679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深层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RNN——RNN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3FD802-ED34-464B-98A0-3A193B0EFC38}"/>
              </a:ext>
            </a:extLst>
          </p:cNvPr>
          <p:cNvSpPr txBox="1"/>
          <p:nvPr/>
        </p:nvSpPr>
        <p:spPr>
          <a:xfrm>
            <a:off x="515895" y="418042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FA335D-DC8C-4235-81C7-A1825022F0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 t="18886" r="18281" b="20540"/>
          <a:stretch/>
        </p:blipFill>
        <p:spPr>
          <a:xfrm>
            <a:off x="644224" y="2038350"/>
            <a:ext cx="6002336" cy="30344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4C7CF1-84F2-488B-A88A-5A178839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486" y="1828799"/>
            <a:ext cx="5124596" cy="32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94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4517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——RNN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3FD802-ED34-464B-98A0-3A193B0EFC38}"/>
              </a:ext>
            </a:extLst>
          </p:cNvPr>
          <p:cNvSpPr txBox="1"/>
          <p:nvPr/>
        </p:nvSpPr>
        <p:spPr>
          <a:xfrm>
            <a:off x="515895" y="418042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DE659-739F-4EC9-8ACD-4BE62BC2E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t="10359" r="16254" b="4580"/>
          <a:stretch/>
        </p:blipFill>
        <p:spPr>
          <a:xfrm>
            <a:off x="2019404" y="710429"/>
            <a:ext cx="8916621" cy="60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68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1925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3FD802-ED34-464B-98A0-3A193B0EFC38}"/>
              </a:ext>
            </a:extLst>
          </p:cNvPr>
          <p:cNvSpPr txBox="1"/>
          <p:nvPr/>
        </p:nvSpPr>
        <p:spPr>
          <a:xfrm>
            <a:off x="515895" y="418042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7A138D-DEF1-4A1F-AFF6-125E4A6A98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9" b="11892"/>
          <a:stretch/>
        </p:blipFill>
        <p:spPr>
          <a:xfrm>
            <a:off x="2367854" y="710428"/>
            <a:ext cx="9026449" cy="43862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AE4862-51F7-4124-A361-2E9A926615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1802" r="375" b="22420"/>
          <a:stretch/>
        </p:blipFill>
        <p:spPr>
          <a:xfrm>
            <a:off x="2367854" y="5096660"/>
            <a:ext cx="9026448" cy="15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21547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3FD802-ED34-464B-98A0-3A193B0EFC38}"/>
              </a:ext>
            </a:extLst>
          </p:cNvPr>
          <p:cNvSpPr txBox="1"/>
          <p:nvPr/>
        </p:nvSpPr>
        <p:spPr>
          <a:xfrm>
            <a:off x="515895" y="418042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A53AEF-91DD-493C-A575-CD39A9BE0B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11874" r="10060" b="7748"/>
          <a:stretch/>
        </p:blipFill>
        <p:spPr>
          <a:xfrm>
            <a:off x="2533650" y="1351260"/>
            <a:ext cx="7420748" cy="43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51295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Nature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——RNN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3FD802-ED34-464B-98A0-3A193B0EFC38}"/>
              </a:ext>
            </a:extLst>
          </p:cNvPr>
          <p:cNvSpPr txBox="1"/>
          <p:nvPr/>
        </p:nvSpPr>
        <p:spPr>
          <a:xfrm>
            <a:off x="515895" y="418042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A491CD-832B-417A-B52B-19F6050C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7" y="1043908"/>
            <a:ext cx="5925444" cy="3750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617B51-81EC-4057-90A7-16BC92DD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62" y="5128292"/>
            <a:ext cx="10655848" cy="15050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611DC35-3AE2-4DBC-ACDD-EF5C2B482C4E}"/>
                  </a:ext>
                </a:extLst>
              </p14:cNvPr>
              <p14:cNvContentPartPr/>
              <p14:nvPr/>
            </p14:nvContentPartPr>
            <p14:xfrm>
              <a:off x="3352185" y="5533560"/>
              <a:ext cx="3210840" cy="464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611DC35-3AE2-4DBC-ACDD-EF5C2B482C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2185" y="5353560"/>
                <a:ext cx="33904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9FC3968-B0AC-4E44-B703-680BD3B8796D}"/>
                  </a:ext>
                </a:extLst>
              </p14:cNvPr>
              <p14:cNvContentPartPr/>
              <p14:nvPr/>
            </p14:nvContentPartPr>
            <p14:xfrm>
              <a:off x="7924545" y="5302080"/>
              <a:ext cx="1993320" cy="615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9FC3968-B0AC-4E44-B703-680BD3B879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545" y="5158080"/>
                <a:ext cx="2136960" cy="349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11BDDD1-7338-406E-99A7-D0DD9514D1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042" r="18143"/>
          <a:stretch/>
        </p:blipFill>
        <p:spPr>
          <a:xfrm>
            <a:off x="6924714" y="1106723"/>
            <a:ext cx="4872041" cy="39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226820" y="125655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开学前计划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AEEA63A-85FD-455B-BCCC-0853E5306403}"/>
              </a:ext>
            </a:extLst>
          </p:cNvPr>
          <p:cNvSpPr txBox="1"/>
          <p:nvPr/>
        </p:nvSpPr>
        <p:spPr>
          <a:xfrm>
            <a:off x="4616908" y="1472998"/>
            <a:ext cx="2489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6C92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en-US" altLang="zh-CN" sz="2400" b="1" dirty="0">
                <a:solidFill>
                  <a:srgbClr val="6C92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Nature</a:t>
            </a:r>
            <a:r>
              <a:rPr lang="zh-CN" altLang="en-US" sz="2400" b="1" dirty="0">
                <a:solidFill>
                  <a:srgbClr val="6C92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sp>
        <p:nvSpPr>
          <p:cNvPr id="40" name="圆角矩形 1">
            <a:extLst>
              <a:ext uri="{FF2B5EF4-FFF2-40B4-BE49-F238E27FC236}">
                <a16:creationId xmlns:a16="http://schemas.microsoft.com/office/drawing/2014/main" id="{0524CFD3-E35E-4F6F-A763-621D6F7884B9}"/>
              </a:ext>
            </a:extLst>
          </p:cNvPr>
          <p:cNvSpPr/>
          <p:nvPr/>
        </p:nvSpPr>
        <p:spPr>
          <a:xfrm>
            <a:off x="4565620" y="2085976"/>
            <a:ext cx="2827867" cy="4064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2">
            <a:extLst>
              <a:ext uri="{FF2B5EF4-FFF2-40B4-BE49-F238E27FC236}">
                <a16:creationId xmlns:a16="http://schemas.microsoft.com/office/drawing/2014/main" id="{26CE49EB-E439-4991-B9E9-6C5578C7B5EA}"/>
              </a:ext>
            </a:extLst>
          </p:cNvPr>
          <p:cNvSpPr/>
          <p:nvPr/>
        </p:nvSpPr>
        <p:spPr>
          <a:xfrm>
            <a:off x="4569072" y="2102965"/>
            <a:ext cx="1349405" cy="389411"/>
          </a:xfrm>
          <a:prstGeom prst="roundRect">
            <a:avLst>
              <a:gd name="adj" fmla="val 50000"/>
            </a:avLst>
          </a:prstGeom>
          <a:solidFill>
            <a:srgbClr val="98B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2.7-2.25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FADD770-1BCD-404F-8BEA-35EAB78448C9}"/>
              </a:ext>
            </a:extLst>
          </p:cNvPr>
          <p:cNvSpPr txBox="1"/>
          <p:nvPr/>
        </p:nvSpPr>
        <p:spPr>
          <a:xfrm>
            <a:off x="4583635" y="5272450"/>
            <a:ext cx="432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模型及相应代码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266345-795F-4E28-AED0-4BB6040063C2}"/>
              </a:ext>
            </a:extLst>
          </p:cNvPr>
          <p:cNvSpPr txBox="1"/>
          <p:nvPr/>
        </p:nvSpPr>
        <p:spPr>
          <a:xfrm>
            <a:off x="4551235" y="3274843"/>
            <a:ext cx="244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Step4_rnnTraining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5702AC-F46C-4FAC-AF10-012FDFAA160C}"/>
              </a:ext>
            </a:extLst>
          </p:cNvPr>
          <p:cNvSpPr txBox="1"/>
          <p:nvPr/>
        </p:nvSpPr>
        <p:spPr>
          <a:xfrm>
            <a:off x="4583635" y="4890145"/>
            <a:ext cx="39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模型及相应代码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AE27B9-246D-4BB6-85C0-3D6057DC8BBB}"/>
              </a:ext>
            </a:extLst>
          </p:cNvPr>
          <p:cNvSpPr txBox="1"/>
          <p:nvPr/>
        </p:nvSpPr>
        <p:spPr>
          <a:xfrm>
            <a:off x="4551235" y="3600450"/>
            <a:ext cx="2755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Step5_rnnInference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7CB6DF-2EA4-49D5-A86B-EDC0A74E67D0}"/>
              </a:ext>
            </a:extLst>
          </p:cNvPr>
          <p:cNvSpPr txBox="1"/>
          <p:nvPr/>
        </p:nvSpPr>
        <p:spPr>
          <a:xfrm>
            <a:off x="4583635" y="5670752"/>
            <a:ext cx="432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CD63A4-E699-4270-9D9D-C4AFEB55533E}"/>
              </a:ext>
            </a:extLst>
          </p:cNvPr>
          <p:cNvSpPr txBox="1"/>
          <p:nvPr/>
        </p:nvSpPr>
        <p:spPr>
          <a:xfrm>
            <a:off x="4551235" y="3954677"/>
            <a:ext cx="3668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Step6_bigramLanguageModel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2A84CE-ADDF-4717-AD42-4E1F8E1F388B}"/>
              </a:ext>
            </a:extLst>
          </p:cNvPr>
          <p:cNvSpPr txBox="1"/>
          <p:nvPr/>
        </p:nvSpPr>
        <p:spPr>
          <a:xfrm>
            <a:off x="4551235" y="4277031"/>
            <a:ext cx="422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Step7_gpt2Rescore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D77137-2F74-4BB4-BD72-28F4A8F2EE55}"/>
              </a:ext>
            </a:extLst>
          </p:cNvPr>
          <p:cNvSpPr txBox="1"/>
          <p:nvPr/>
        </p:nvSpPr>
        <p:spPr>
          <a:xfrm>
            <a:off x="4583635" y="2779674"/>
            <a:ext cx="252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重温此篇论文</a:t>
            </a:r>
          </a:p>
        </p:txBody>
      </p:sp>
    </p:spTree>
    <p:extLst>
      <p:ext uri="{BB962C8B-B14F-4D97-AF65-F5344CB8AC3E}">
        <p14:creationId xmlns:p14="http://schemas.microsoft.com/office/powerpoint/2010/main" val="341452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470136" y="-762034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26912" y="5214025"/>
            <a:ext cx="2553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Gotham Rounded Medium" panose="02000000000000000000" pitchFamily="50" charset="0"/>
              </a:rPr>
              <a:t>THANKS!</a:t>
            </a:r>
            <a:endParaRPr lang="zh-CN" altLang="en-US" sz="40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606013" y="5921911"/>
            <a:ext cx="14036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767209" y="1699423"/>
            <a:ext cx="29546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感谢聆听</a:t>
            </a:r>
            <a:endParaRPr lang="en-US" altLang="zh-CN" sz="5400" dirty="0">
              <a:solidFill>
                <a:schemeClr val="bg1"/>
              </a:solidFill>
            </a:endParaRPr>
          </a:p>
          <a:p>
            <a:r>
              <a:rPr lang="zh-CN" altLang="en-US" sz="5400" dirty="0">
                <a:solidFill>
                  <a:schemeClr val="bg1"/>
                </a:solidFill>
              </a:rPr>
              <a:t>望老师</a:t>
            </a:r>
            <a:endParaRPr lang="en-US" altLang="zh-CN" sz="5400" dirty="0">
              <a:solidFill>
                <a:schemeClr val="bg1"/>
              </a:solidFill>
            </a:endParaRPr>
          </a:p>
          <a:p>
            <a:r>
              <a:rPr lang="zh-CN" altLang="en-US" sz="5400" dirty="0">
                <a:solidFill>
                  <a:schemeClr val="bg1"/>
                </a:solidFill>
              </a:rPr>
              <a:t>批评指正</a:t>
            </a:r>
          </a:p>
        </p:txBody>
      </p:sp>
    </p:spTree>
    <p:extLst>
      <p:ext uri="{BB962C8B-B14F-4D97-AF65-F5344CB8AC3E}">
        <p14:creationId xmlns:p14="http://schemas.microsoft.com/office/powerpoint/2010/main" val="277016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左大括号 7">
            <a:extLst>
              <a:ext uri="{FF2B5EF4-FFF2-40B4-BE49-F238E27FC236}">
                <a16:creationId xmlns:a16="http://schemas.microsoft.com/office/drawing/2014/main" id="{17CFF056-21F7-4053-B050-B21DC9B89B5C}"/>
              </a:ext>
            </a:extLst>
          </p:cNvPr>
          <p:cNvSpPr/>
          <p:nvPr/>
        </p:nvSpPr>
        <p:spPr>
          <a:xfrm>
            <a:off x="8011262" y="4310539"/>
            <a:ext cx="425773" cy="200817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853324" y="5252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079934" y="3649047"/>
            <a:ext cx="160591" cy="17726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510169" y="2981325"/>
            <a:ext cx="797054" cy="87979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71175" y="3122483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863884" y="639344"/>
            <a:ext cx="2274571" cy="224163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4600765" y="1190420"/>
            <a:ext cx="2811398" cy="6441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Nature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code</a:t>
            </a:r>
          </a:p>
        </p:txBody>
      </p:sp>
      <p:sp>
        <p:nvSpPr>
          <p:cNvPr id="9" name="椭圆 8"/>
          <p:cNvSpPr/>
          <p:nvPr/>
        </p:nvSpPr>
        <p:spPr>
          <a:xfrm>
            <a:off x="8037414" y="3000060"/>
            <a:ext cx="797054" cy="87979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621326" y="3649047"/>
            <a:ext cx="160591" cy="17726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9B6D39E-15BA-47A5-A8F8-449297C09B56}"/>
              </a:ext>
            </a:extLst>
          </p:cNvPr>
          <p:cNvSpPr txBox="1"/>
          <p:nvPr/>
        </p:nvSpPr>
        <p:spPr>
          <a:xfrm>
            <a:off x="8084815" y="3122483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2176C3-0644-4C63-8F72-CF43AC18C96F}"/>
              </a:ext>
            </a:extLst>
          </p:cNvPr>
          <p:cNvSpPr txBox="1"/>
          <p:nvPr/>
        </p:nvSpPr>
        <p:spPr>
          <a:xfrm>
            <a:off x="1716924" y="5056188"/>
            <a:ext cx="2463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 Step4_rnnTraining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0FB237-C915-4EA0-BCF9-92C460A47370}"/>
              </a:ext>
            </a:extLst>
          </p:cNvPr>
          <p:cNvSpPr txBox="1"/>
          <p:nvPr/>
        </p:nvSpPr>
        <p:spPr>
          <a:xfrm>
            <a:off x="6610700" y="5114569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RNN</a:t>
            </a:r>
            <a:r>
              <a:rPr lang="zh-CN" altLang="en-US" dirty="0"/>
              <a:t>结构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136745-3976-4991-99F2-A56D7A4F7CCD}"/>
              </a:ext>
            </a:extLst>
          </p:cNvPr>
          <p:cNvSpPr txBox="1"/>
          <p:nvPr/>
        </p:nvSpPr>
        <p:spPr>
          <a:xfrm>
            <a:off x="8429385" y="4275239"/>
            <a:ext cx="1516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BRNN</a:t>
            </a:r>
            <a:r>
              <a:rPr lang="zh-CN" altLang="en-US" dirty="0"/>
              <a:t>结构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B1BA43-A54D-4465-BD16-31880B9853BB}"/>
              </a:ext>
            </a:extLst>
          </p:cNvPr>
          <p:cNvSpPr txBox="1"/>
          <p:nvPr/>
        </p:nvSpPr>
        <p:spPr>
          <a:xfrm>
            <a:off x="8445328" y="4686079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DRNN</a:t>
            </a:r>
            <a:r>
              <a:rPr lang="zh-CN" altLang="en-US" dirty="0"/>
              <a:t>结构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3D90A33-BD7B-49DD-B111-FD862B7BD72F}"/>
              </a:ext>
            </a:extLst>
          </p:cNvPr>
          <p:cNvSpPr txBox="1"/>
          <p:nvPr/>
        </p:nvSpPr>
        <p:spPr>
          <a:xfrm>
            <a:off x="8598291" y="509691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语言模型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43CAA5-2DEB-4B23-9ED6-7A0B5A4064E3}"/>
              </a:ext>
            </a:extLst>
          </p:cNvPr>
          <p:cNvSpPr txBox="1"/>
          <p:nvPr/>
        </p:nvSpPr>
        <p:spPr>
          <a:xfrm>
            <a:off x="1227609" y="4475294"/>
            <a:ext cx="4447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Step3_syntheticDataAugmentation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BA4052-D944-4BFE-A7A6-3EC630AC5963}"/>
              </a:ext>
            </a:extLst>
          </p:cNvPr>
          <p:cNvSpPr txBox="1"/>
          <p:nvPr/>
        </p:nvSpPr>
        <p:spPr>
          <a:xfrm>
            <a:off x="8516535" y="5518489"/>
            <a:ext cx="1374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GRU</a:t>
            </a:r>
            <a:r>
              <a:rPr lang="zh-CN" altLang="en-US" dirty="0"/>
              <a:t>结构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E3C24D-D6F6-4683-8ED8-B932096BF413}"/>
              </a:ext>
            </a:extLst>
          </p:cNvPr>
          <p:cNvSpPr txBox="1"/>
          <p:nvPr/>
        </p:nvSpPr>
        <p:spPr>
          <a:xfrm>
            <a:off x="8516535" y="5918599"/>
            <a:ext cx="1374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LSTM</a:t>
            </a:r>
            <a:r>
              <a:rPr lang="zh-CN" altLang="en-US" dirty="0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5246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2718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721C23-0967-4D2A-A1EA-A9A4A7833F23}"/>
              </a:ext>
            </a:extLst>
          </p:cNvPr>
          <p:cNvSpPr txBox="1"/>
          <p:nvPr/>
        </p:nvSpPr>
        <p:spPr>
          <a:xfrm>
            <a:off x="2215205" y="1106723"/>
            <a:ext cx="8157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以此，我们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了用于监督学习训练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的时间序列“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以生成以下两个输出：对当前字符进行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编码的字符概率向量，以及一个二进制“新字符”信号，它在任何新字符的开头短暂变高。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A2788E-EB12-4ABD-ACC3-9B13FE1E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88" y="2604632"/>
            <a:ext cx="8630094" cy="41467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310F1FC-13F8-4CF9-A398-EBD8D05E8A8E}"/>
              </a:ext>
            </a:extLst>
          </p:cNvPr>
          <p:cNvSpPr/>
          <p:nvPr/>
        </p:nvSpPr>
        <p:spPr>
          <a:xfrm>
            <a:off x="1963656" y="1106723"/>
            <a:ext cx="8630094" cy="147885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627A23-DA38-4107-984F-971FD3D655CC}"/>
              </a:ext>
            </a:extLst>
          </p:cNvPr>
          <p:cNvSpPr txBox="1"/>
          <p:nvPr/>
        </p:nvSpPr>
        <p:spPr>
          <a:xfrm>
            <a:off x="507787" y="412990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611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7378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Step3_syntheticDataAugmentation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721C23-0967-4D2A-A1EA-A9A4A7833F23}"/>
              </a:ext>
            </a:extLst>
          </p:cNvPr>
          <p:cNvSpPr txBox="1"/>
          <p:nvPr/>
        </p:nvSpPr>
        <p:spPr>
          <a:xfrm>
            <a:off x="2070825" y="829320"/>
            <a:ext cx="8157519" cy="151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扩充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从打好标签的每个句子中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每个字母，为每个数据集生成代码片段库，然后可以将它们重新排列成新的序列，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新的句子。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10F1FC-13F8-4CF9-A398-EBD8D05E8A8E}"/>
              </a:ext>
            </a:extLst>
          </p:cNvPr>
          <p:cNvSpPr/>
          <p:nvPr/>
        </p:nvSpPr>
        <p:spPr>
          <a:xfrm>
            <a:off x="1834538" y="827497"/>
            <a:ext cx="8630094" cy="164600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627A23-DA38-4107-984F-971FD3D655CC}"/>
              </a:ext>
            </a:extLst>
          </p:cNvPr>
          <p:cNvSpPr txBox="1"/>
          <p:nvPr/>
        </p:nvSpPr>
        <p:spPr>
          <a:xfrm>
            <a:off x="507787" y="412990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1C061-18E6-4E20-B577-0D4302D5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191" y="2643818"/>
            <a:ext cx="5354492" cy="17209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610E68-44F7-4DE9-B8F3-526CCA93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5" y="4449503"/>
            <a:ext cx="6605027" cy="22574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A4885C-3E2F-4671-9D34-346C60F27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910" y="4674533"/>
            <a:ext cx="5049116" cy="1807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3E6E0D-6614-41C0-BB5B-35998D56E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839" y="2681733"/>
            <a:ext cx="3460928" cy="17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86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C2B033B-80AA-4108-BEEF-729C1111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7" y="2734035"/>
            <a:ext cx="5763939" cy="1376596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39297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Step4_rnnTraining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721C23-0967-4D2A-A1EA-A9A4A7833F23}"/>
              </a:ext>
            </a:extLst>
          </p:cNvPr>
          <p:cNvSpPr txBox="1"/>
          <p:nvPr/>
        </p:nvSpPr>
        <p:spPr>
          <a:xfrm>
            <a:off x="3191685" y="1177840"/>
            <a:ext cx="653621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单个字符数据经过时间扭曲和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打标签之后形成的句子标签和扩充合成句子数据一起送入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中训练。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10F1FC-13F8-4CF9-A398-EBD8D05E8A8E}"/>
              </a:ext>
            </a:extLst>
          </p:cNvPr>
          <p:cNvSpPr/>
          <p:nvPr/>
        </p:nvSpPr>
        <p:spPr>
          <a:xfrm>
            <a:off x="3051558" y="1070368"/>
            <a:ext cx="6858223" cy="11976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627A23-DA38-4107-984F-971FD3D655CC}"/>
              </a:ext>
            </a:extLst>
          </p:cNvPr>
          <p:cNvSpPr txBox="1"/>
          <p:nvPr/>
        </p:nvSpPr>
        <p:spPr>
          <a:xfrm>
            <a:off x="507787" y="412990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23588F-F013-46F6-8B3B-5472562B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26" y="2396949"/>
            <a:ext cx="5484163" cy="19051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2117C4-DA1C-4371-BA92-AFEB06BE9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5" y="4741390"/>
            <a:ext cx="5234646" cy="16940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A1626C-68B3-4C56-A25A-08A30158D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359" y="4741390"/>
            <a:ext cx="5711927" cy="16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9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3696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——RNN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3FD802-ED34-464B-98A0-3A193B0EFC38}"/>
              </a:ext>
            </a:extLst>
          </p:cNvPr>
          <p:cNvSpPr txBox="1"/>
          <p:nvPr/>
        </p:nvSpPr>
        <p:spPr>
          <a:xfrm>
            <a:off x="515895" y="418042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3D1BB8-D99C-4E27-9925-DE779C3AC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1" t="23423" r="20083" b="11532"/>
          <a:stretch/>
        </p:blipFill>
        <p:spPr>
          <a:xfrm>
            <a:off x="175005" y="1408670"/>
            <a:ext cx="7834184" cy="44607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8B65F0-D8F0-41DF-98DB-3832FD45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28384"/>
            <a:ext cx="5920995" cy="30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2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CDDD07-D21D-4467-A5CA-A4E93434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27" y="635355"/>
            <a:ext cx="8306352" cy="3514653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4517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前向传播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——RNN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3FD802-ED34-464B-98A0-3A193B0EFC38}"/>
              </a:ext>
            </a:extLst>
          </p:cNvPr>
          <p:cNvSpPr txBox="1"/>
          <p:nvPr/>
        </p:nvSpPr>
        <p:spPr>
          <a:xfrm>
            <a:off x="515895" y="418042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723B2B-B84C-4FCD-8051-C6DE731E6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26" b="1398"/>
          <a:stretch/>
        </p:blipFill>
        <p:spPr>
          <a:xfrm>
            <a:off x="3808783" y="4150007"/>
            <a:ext cx="4068391" cy="26546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4A2691-4FC9-424C-A365-9E84D433861B}"/>
              </a:ext>
            </a:extLst>
          </p:cNvPr>
          <p:cNvSpPr txBox="1"/>
          <p:nvPr/>
        </p:nvSpPr>
        <p:spPr>
          <a:xfrm>
            <a:off x="7992578" y="5381625"/>
            <a:ext cx="292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二分问题用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类别分类用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函数。</a:t>
            </a:r>
          </a:p>
        </p:txBody>
      </p:sp>
    </p:spTree>
    <p:extLst>
      <p:ext uri="{BB962C8B-B14F-4D97-AF65-F5344CB8AC3E}">
        <p14:creationId xmlns:p14="http://schemas.microsoft.com/office/powerpoint/2010/main" val="269937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4517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——RNN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3FD802-ED34-464B-98A0-3A193B0EFC38}"/>
              </a:ext>
            </a:extLst>
          </p:cNvPr>
          <p:cNvSpPr txBox="1"/>
          <p:nvPr/>
        </p:nvSpPr>
        <p:spPr>
          <a:xfrm>
            <a:off x="515895" y="418042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9026D5-398F-4749-BF74-890A42ABC9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21081" r="5443" b="26847"/>
          <a:stretch/>
        </p:blipFill>
        <p:spPr>
          <a:xfrm>
            <a:off x="1395775" y="1053663"/>
            <a:ext cx="8697255" cy="310693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3DD0941-1EC4-4841-BCA7-EF39D5D00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02" y="2607128"/>
            <a:ext cx="5291470" cy="39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4679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RNN——RNN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3FD802-ED34-464B-98A0-3A193B0EFC38}"/>
              </a:ext>
            </a:extLst>
          </p:cNvPr>
          <p:cNvSpPr txBox="1"/>
          <p:nvPr/>
        </p:nvSpPr>
        <p:spPr>
          <a:xfrm>
            <a:off x="515895" y="418042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17978-8131-4D69-9412-97E73897BF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" t="13107" r="14452" b="6095"/>
          <a:stretch/>
        </p:blipFill>
        <p:spPr>
          <a:xfrm>
            <a:off x="2907910" y="1246511"/>
            <a:ext cx="6959990" cy="43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2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35588</TotalTime>
  <Words>273</Words>
  <Application>Microsoft Office PowerPoint</Application>
  <PresentationFormat>宽屏</PresentationFormat>
  <Paragraphs>64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Gotham Rounded Medium</vt:lpstr>
      <vt:lpstr>等线</vt:lpstr>
      <vt:lpstr>微软雅黑</vt:lpstr>
      <vt:lpstr>Arial</vt:lpstr>
      <vt:lpstr>Calibri</vt:lpstr>
      <vt:lpstr>12_自定义设计方案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wangyiran</dc:creator>
  <cp:keywords>PPT之家www.52ppt.com; PPT之家</cp:keywords>
  <dc:description>http://www.52ppt.com</dc:description>
  <cp:lastModifiedBy>wang yiran</cp:lastModifiedBy>
  <cp:revision>135</cp:revision>
  <dcterms:created xsi:type="dcterms:W3CDTF">2016-01-19T08:46:18Z</dcterms:created>
  <dcterms:modified xsi:type="dcterms:W3CDTF">2022-02-07T03:56:11Z</dcterms:modified>
</cp:coreProperties>
</file>